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8"/>
  </p:notesMasterIdLst>
  <p:sldIdLst>
    <p:sldId id="450" r:id="rId2"/>
    <p:sldId id="423" r:id="rId3"/>
    <p:sldId id="424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49" r:id="rId12"/>
    <p:sldId id="440" r:id="rId13"/>
    <p:sldId id="441" r:id="rId14"/>
    <p:sldId id="447" r:id="rId15"/>
    <p:sldId id="442" r:id="rId16"/>
    <p:sldId id="448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orient="horz" pos="4032">
          <p15:clr>
            <a:srgbClr val="A4A3A4"/>
          </p15:clr>
        </p15:guide>
        <p15:guide id="3" pos="288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008B5D"/>
    <a:srgbClr val="008B3F"/>
    <a:srgbClr val="004080"/>
    <a:srgbClr val="FF0000"/>
    <a:srgbClr val="6666CC"/>
    <a:srgbClr val="3333CC"/>
    <a:srgbClr val="ED6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168" autoAdjust="0"/>
  </p:normalViewPr>
  <p:slideViewPr>
    <p:cSldViewPr>
      <p:cViewPr varScale="1">
        <p:scale>
          <a:sx n="93" d="100"/>
          <a:sy n="93" d="100"/>
        </p:scale>
        <p:origin x="1528" y="84"/>
      </p:cViewPr>
      <p:guideLst>
        <p:guide orient="horz" pos="1296"/>
        <p:guide orient="horz" pos="4032"/>
        <p:guide pos="28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6CD28D6-4BD7-444B-89B6-C87132DAF65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17E6AA4-E083-45E8-97FD-144A78B99B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9C65A23D-C5B8-4F7D-A07A-03FB5E872B3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/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250DB7-0FDF-4664-A97E-E9EFA364D23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3751A210-89DE-4390-BDAD-488496DBA04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6A9DAE-7A69-4177-8A75-C8EB1AA07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5E94FF7-F5CE-443A-A713-E7810E2C35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DA7FFB08-BF4D-4360-9AF3-C24EB35113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01675" indent="-26987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081088" indent="-2159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12888" indent="-2159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1944688" indent="-2159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01888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859088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16288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773488" indent="-2159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E0C6500-195C-462A-AEA7-6F510B2A9410}" type="slidenum">
              <a:rPr lang="en-US" altLang="en-US" b="1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11</a:t>
            </a:fld>
            <a:endParaRPr lang="en-US" altLang="en-US" b="1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3D155635-9F67-4E97-AE75-F543F084B8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1EDB6A39-9DC3-46E2-8B66-A5C2FF458B3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Infiltration-downward movement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Leaching- dissolving of soil components into soil.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Pore space/ permeability- transportation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Clay=sticky, silt=flour, sand-gritty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pH affects the uptake of minerals-displacement of ions in soil. Vulnerable to pests. Affects how plants grow. </a:t>
            </a:r>
          </a:p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>
            <a:extLst>
              <a:ext uri="{FF2B5EF4-FFF2-40B4-BE49-F238E27FC236}">
                <a16:creationId xmlns:a16="http://schemas.microsoft.com/office/drawing/2014/main" id="{961B4721-2895-45D9-96E5-9D7AD43D3A6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A642558-9FAE-49FA-8563-483852D54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b="1">
                <a:latin typeface="Arial" panose="020B0604020202020204" pitchFamily="34" charset="0"/>
                <a:ea typeface="ヒラギノ角ゴ Pro W3" pitchFamily="-84" charset="-128"/>
              </a:rPr>
              <a:t>Chapter 9, Figure 9.29 Labeled</a:t>
            </a: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65A87445-41AD-4097-8F67-FD2C93602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1D5C884-6A9B-40F7-B52E-A83247B7D084}" type="slidenum">
              <a:rPr lang="en-US" altLang="en-US">
                <a:ea typeface="ヒラギノ角ゴ Pro W3" pitchFamily="-84" charset="-128"/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ea typeface="ヒラギノ角ゴ Pro W3" pitchFamily="-8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0C392C8C-43E6-4DC8-BA1A-E79E731535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9F1A5B12-74EB-4BB0-8C77-7554AC09A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623EBC35-92FD-44BE-A3EE-3A5F2D3EB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3872A0-DF17-48D0-AD44-80377A318B69}" type="slidenum">
              <a:rPr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CBFDA18-CB53-4EA7-B883-69975F18C3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53200"/>
            <a:ext cx="1831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>
                <a:solidFill>
                  <a:srgbClr val="000000"/>
                </a:solidFill>
              </a:rPr>
              <a:t>© 2014 Pearson Education, Inc. </a:t>
            </a:r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26F0A462-32E2-439C-8512-0E5B2A33DA5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34125"/>
            <a:ext cx="9144000" cy="533400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E8D58106-3A04-4B10-A624-64D0778163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5125" y="-1588"/>
            <a:ext cx="8001000" cy="5191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800" dirty="0">
                <a:solidFill>
                  <a:schemeClr val="bg1"/>
                </a:solidFill>
                <a:ea typeface="ＭＳ Ｐゴシック" pitchFamily="-106" charset="-128"/>
                <a:cs typeface="ＭＳ Ｐゴシック" pitchFamily="-106" charset="-128"/>
              </a:rPr>
              <a:t>Chapter 2 Lecture 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125" y="3124200"/>
            <a:ext cx="6569075" cy="641350"/>
          </a:xfrm>
          <a:extLst/>
        </p:spPr>
        <p:txBody>
          <a:bodyPr lIns="9144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125" y="3811588"/>
            <a:ext cx="6569075" cy="45720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4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88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ED2E5B0-3805-45BF-A5E7-4A76BC77F1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53200"/>
            <a:ext cx="1831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900">
                <a:solidFill>
                  <a:srgbClr val="000000"/>
                </a:solidFill>
              </a:rPr>
              <a:t>© 2014 Pearson Education, Inc.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24800" cy="5794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080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30E43-EF34-46C4-9FA5-3D7A2D0A572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685800" y="6248400"/>
            <a:ext cx="7772400" cy="4572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/>
              <a:t>Visualizing Physical Geography</a:t>
            </a:r>
            <a:br>
              <a:rPr lang="en-US"/>
            </a:br>
            <a:r>
              <a:rPr lang="en-US"/>
              <a:t>Copyright </a:t>
            </a:r>
            <a:r>
              <a:rPr lang="en-US">
                <a:cs typeface="Times New Roman" pitchFamily="18" charset="0"/>
              </a:rPr>
              <a:t>© 2008 John Wiley and Sons Publishers Inc.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1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8">
            <a:extLst>
              <a:ext uri="{FF2B5EF4-FFF2-40B4-BE49-F238E27FC236}">
                <a16:creationId xmlns:a16="http://schemas.microsoft.com/office/drawing/2014/main" id="{C47EB70B-20D9-4C7C-AACA-3BE7630B2E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7" name="Rectangle 4">
            <a:extLst>
              <a:ext uri="{FF2B5EF4-FFF2-40B4-BE49-F238E27FC236}">
                <a16:creationId xmlns:a16="http://schemas.microsoft.com/office/drawing/2014/main" id="{2D2C0753-C7F2-4F59-8F65-C0CC10ADC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1141413"/>
            <a:ext cx="8229600" cy="510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76FBDAD6-042E-4EB6-9510-1CBE6B67D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610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5pPr>
      <a:lvl6pPr marL="4572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6pPr>
      <a:lvl7pPr marL="9144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7pPr>
      <a:lvl8pPr marL="13716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8pPr>
      <a:lvl9pPr marL="18288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video" Target="../media/media11.mp4"/><Relationship Id="rId7" Type="http://schemas.openxmlformats.org/officeDocument/2006/relationships/image" Target="../media/image20.png"/><Relationship Id="rId2" Type="http://schemas.microsoft.com/office/2007/relationships/media" Target="../media/media11.mp4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2E3F-AC98-42CA-840C-91BFE579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9 The Hydrosphere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F9420-05E0-4BA6-B73B-7C4203FC5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58" y="1141413"/>
            <a:ext cx="6383733" cy="5106987"/>
          </a:xfr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F31B0695-5A86-4216-8038-9294BDD7BC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50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6"/>
    </mc:Choice>
    <mc:Fallback>
      <p:transition spd="slow" advTm="4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3544FD96-90DA-4ACE-8B5C-9BF4ED2EC2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Movement of Ocean Waters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CA6A879F-5885-4155-AA47-019C30E19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725488"/>
            <a:ext cx="4283075" cy="51069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Currents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Subtropical gyres develop from surface wind patterns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Deep ocean circulations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Result from differences in salinity and temperature in deep ocean water</a:t>
            </a:r>
          </a:p>
          <a:p>
            <a:pPr lvl="2" eaLnBrk="1" hangingPunct="1">
              <a:defRPr/>
            </a:pPr>
            <a:r>
              <a:rPr lang="en-US" dirty="0" err="1">
                <a:ea typeface="ＭＳ Ｐゴシック" charset="0"/>
              </a:rPr>
              <a:t>Thermohaline</a:t>
            </a:r>
            <a:r>
              <a:rPr lang="en-US" dirty="0">
                <a:ea typeface="ＭＳ Ｐゴシック" charset="0"/>
              </a:rPr>
              <a:t> circulation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Water in northern latitudes is colder and higher salinity, so it sinks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Global conveyer-belt circulation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Waves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Minor disturbances to sea surface</a:t>
            </a:r>
          </a:p>
          <a:p>
            <a:pPr lvl="1" eaLnBrk="1" hangingPunct="1">
              <a:defRPr/>
            </a:pPr>
            <a:endParaRPr lang="en-US" dirty="0">
              <a:ea typeface="ＭＳ Ｐゴシック" charset="0"/>
            </a:endParaRP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pic>
        <p:nvPicPr>
          <p:cNvPr id="14340" name="Picture 1" descr="MPG_11e_Figure_09_11_L.jpg">
            <a:extLst>
              <a:ext uri="{FF2B5EF4-FFF2-40B4-BE49-F238E27FC236}">
                <a16:creationId xmlns:a16="http://schemas.microsoft.com/office/drawing/2014/main" id="{60383A06-9D1A-40A6-B0D6-4510A2891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3"/>
          <a:stretch>
            <a:fillRect/>
          </a:stretch>
        </p:blipFill>
        <p:spPr bwMode="auto">
          <a:xfrm>
            <a:off x="4724400" y="2568575"/>
            <a:ext cx="428625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1FEB253-A451-4577-BFC5-624EB08C8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83"/>
    </mc:Choice>
    <mc:Fallback>
      <p:transition spd="slow" advTm="74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3">
            <a:extLst>
              <a:ext uri="{FF2B5EF4-FFF2-40B4-BE49-F238E27FC236}">
                <a16:creationId xmlns:a16="http://schemas.microsoft.com/office/drawing/2014/main" id="{E4F61412-8064-4E05-AB64-F6C75A31C513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3" name="Text Box 31">
            <a:extLst>
              <a:ext uri="{FF2B5EF4-FFF2-40B4-BE49-F238E27FC236}">
                <a16:creationId xmlns:a16="http://schemas.microsoft.com/office/drawing/2014/main" id="{B5B79686-63FE-4AE7-8B14-1ACF2589E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038" y="5946775"/>
            <a:ext cx="1600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200" b="1">
              <a:solidFill>
                <a:schemeClr val="bg1"/>
              </a:solidFill>
            </a:endParaRPr>
          </a:p>
        </p:txBody>
      </p:sp>
      <p:grpSp>
        <p:nvGrpSpPr>
          <p:cNvPr id="15364" name="Group 32">
            <a:extLst>
              <a:ext uri="{FF2B5EF4-FFF2-40B4-BE49-F238E27FC236}">
                <a16:creationId xmlns:a16="http://schemas.microsoft.com/office/drawing/2014/main" id="{3247A374-D30C-4042-8469-3B313ED7555D}"/>
              </a:ext>
            </a:extLst>
          </p:cNvPr>
          <p:cNvGrpSpPr>
            <a:grpSpLocks/>
          </p:cNvGrpSpPr>
          <p:nvPr/>
        </p:nvGrpSpPr>
        <p:grpSpPr bwMode="auto">
          <a:xfrm>
            <a:off x="2678113" y="1404938"/>
            <a:ext cx="4151312" cy="2678112"/>
            <a:chOff x="3142" y="521"/>
            <a:chExt cx="2615" cy="1687"/>
          </a:xfrm>
        </p:grpSpPr>
        <p:grpSp>
          <p:nvGrpSpPr>
            <p:cNvPr id="15369" name="Group 33">
              <a:extLst>
                <a:ext uri="{FF2B5EF4-FFF2-40B4-BE49-F238E27FC236}">
                  <a16:creationId xmlns:a16="http://schemas.microsoft.com/office/drawing/2014/main" id="{B2FDFCAE-FF7B-41F4-A159-16EE50AF4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2" y="787"/>
              <a:ext cx="2582" cy="1421"/>
              <a:chOff x="1385" y="1286"/>
              <a:chExt cx="2767" cy="1523"/>
            </a:xfrm>
          </p:grpSpPr>
          <p:pic>
            <p:nvPicPr>
              <p:cNvPr id="15371" name="Picture 34" descr="&#10;fig10_17a.gif                                                  00028610&#10;8ball Work                     B2D540D1:">
                <a:extLst>
                  <a:ext uri="{FF2B5EF4-FFF2-40B4-BE49-F238E27FC236}">
                    <a16:creationId xmlns:a16="http://schemas.microsoft.com/office/drawing/2014/main" id="{A2D526D4-D4E7-41FC-BFF6-3D24B1A7A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5" y="1286"/>
                <a:ext cx="1306" cy="1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2" name="Picture 35" descr="&#10;fig10_17b.gif                                                  00028610&#10;8ball Work                     B2D540D1:">
                <a:extLst>
                  <a:ext uri="{FF2B5EF4-FFF2-40B4-BE49-F238E27FC236}">
                    <a16:creationId xmlns:a16="http://schemas.microsoft.com/office/drawing/2014/main" id="{BDE5C978-B531-4E05-9559-9DD6917AB6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6" y="1286"/>
                <a:ext cx="1306" cy="1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73" name="Text Box 36">
                <a:extLst>
                  <a:ext uri="{FF2B5EF4-FFF2-40B4-BE49-F238E27FC236}">
                    <a16:creationId xmlns:a16="http://schemas.microsoft.com/office/drawing/2014/main" id="{FF127CD2-1059-4876-8E31-F55A01FFA6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94" y="1325"/>
                <a:ext cx="506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med" len="lg"/>
                    <a:tailEnd type="none" w="med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/>
                  <a:t>Water</a:t>
                </a:r>
                <a:endParaRPr lang="en-US" altLang="en-US" sz="1400" b="1"/>
              </a:p>
            </p:txBody>
          </p:sp>
          <p:sp>
            <p:nvSpPr>
              <p:cNvPr id="15374" name="Text Box 37">
                <a:extLst>
                  <a:ext uri="{FF2B5EF4-FFF2-40B4-BE49-F238E27FC236}">
                    <a16:creationId xmlns:a16="http://schemas.microsoft.com/office/drawing/2014/main" id="{52E5A0D7-E36A-48C9-ABA3-02C4B2CA4A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" y="1325"/>
                <a:ext cx="506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med" len="lg"/>
                    <a:tailEnd type="none" w="med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/>
                  <a:t>Water</a:t>
                </a:r>
                <a:endParaRPr lang="en-US" altLang="en-US" sz="1400" b="1"/>
              </a:p>
            </p:txBody>
          </p:sp>
          <p:sp>
            <p:nvSpPr>
              <p:cNvPr id="15375" name="Text Box 38">
                <a:extLst>
                  <a:ext uri="{FF2B5EF4-FFF2-40B4-BE49-F238E27FC236}">
                    <a16:creationId xmlns:a16="http://schemas.microsoft.com/office/drawing/2014/main" id="{E7580581-8D27-4156-90C1-F6BAE0A5E5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2" y="2513"/>
                <a:ext cx="1276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med" len="lg"/>
                    <a:tailEnd type="none" w="med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/>
                  <a:t>High permeability</a:t>
                </a:r>
                <a:endParaRPr lang="en-US" altLang="en-US" sz="1400" b="1"/>
              </a:p>
            </p:txBody>
          </p:sp>
          <p:sp>
            <p:nvSpPr>
              <p:cNvPr id="15376" name="Text Box 39">
                <a:extLst>
                  <a:ext uri="{FF2B5EF4-FFF2-40B4-BE49-F238E27FC236}">
                    <a16:creationId xmlns:a16="http://schemas.microsoft.com/office/drawing/2014/main" id="{35EDE8C0-036C-4877-BD16-F8EAF2D6FC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2" y="2513"/>
                <a:ext cx="1247" cy="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 type="none" w="med" len="lg"/>
                    <a:tailEnd type="none" w="med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/>
                  <a:t>Low permeability</a:t>
                </a:r>
                <a:endParaRPr lang="en-US" altLang="en-US" sz="1400" b="1"/>
              </a:p>
            </p:txBody>
          </p:sp>
        </p:grpSp>
        <p:sp>
          <p:nvSpPr>
            <p:cNvPr id="15370" name="Text Box 40">
              <a:extLst>
                <a:ext uri="{FF2B5EF4-FFF2-40B4-BE49-F238E27FC236}">
                  <a16:creationId xmlns:a16="http://schemas.microsoft.com/office/drawing/2014/main" id="{95B76EEB-46AD-438C-83A3-8AB987200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9" y="521"/>
              <a:ext cx="100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42026" name="Comment 42">
            <a:extLst>
              <a:ext uri="{FF2B5EF4-FFF2-40B4-BE49-F238E27FC236}">
                <a16:creationId xmlns:a16="http://schemas.microsoft.com/office/drawing/2014/main" id="{BCCC36C9-A89D-4294-B9D6-D7CD32433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4379913"/>
            <a:ext cx="1828800" cy="406400"/>
          </a:xfrm>
          <a:prstGeom prst="rect">
            <a:avLst/>
          </a:prstGeom>
          <a:solidFill>
            <a:srgbClr val="FCFF9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Clay, granite</a:t>
            </a:r>
          </a:p>
        </p:txBody>
      </p:sp>
      <p:sp>
        <p:nvSpPr>
          <p:cNvPr id="42027" name="Comment 43">
            <a:extLst>
              <a:ext uri="{FF2B5EF4-FFF2-40B4-BE49-F238E27FC236}">
                <a16:creationId xmlns:a16="http://schemas.microsoft.com/office/drawing/2014/main" id="{69E062A6-39DB-46D8-8BC7-E731DD0CE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379913"/>
            <a:ext cx="1828800" cy="406400"/>
          </a:xfrm>
          <a:prstGeom prst="rect">
            <a:avLst/>
          </a:prstGeom>
          <a:solidFill>
            <a:srgbClr val="FCFF9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Sand, gravel</a:t>
            </a:r>
          </a:p>
        </p:txBody>
      </p:sp>
      <p:sp>
        <p:nvSpPr>
          <p:cNvPr id="15367" name="Rectangle 1">
            <a:extLst>
              <a:ext uri="{FF2B5EF4-FFF2-40B4-BE49-F238E27FC236}">
                <a16:creationId xmlns:a16="http://schemas.microsoft.com/office/drawing/2014/main" id="{AEEB80A6-CE72-4EBD-919A-77E29B34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3" y="5530850"/>
            <a:ext cx="4572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Porosity-storage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Permeability-Transport</a:t>
            </a:r>
          </a:p>
        </p:txBody>
      </p:sp>
      <p:sp>
        <p:nvSpPr>
          <p:cNvPr id="15368" name="Title 2">
            <a:extLst>
              <a:ext uri="{FF2B5EF4-FFF2-40B4-BE49-F238E27FC236}">
                <a16:creationId xmlns:a16="http://schemas.microsoft.com/office/drawing/2014/main" id="{F0652DE5-4A9F-4AB9-8B5C-152FA0FBC7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Groundwater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5E7AF929-1DE7-48B8-93D9-170A599A0C6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58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2026" grpId="0" animBg="1" autoUpdateAnimBg="0"/>
      <p:bldP spid="42027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5282861-2042-4558-A836-BBE9B0DA9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Groundwater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4B42D561-F7FF-4789-8462-7D3BCBDA7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141413"/>
            <a:ext cx="4359275" cy="51069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Water beneath land surface world-wide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50% within 800 meters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Precipitation or water basins are the sources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Quantity held depends on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Aquifers and </a:t>
            </a:r>
            <a:r>
              <a:rPr lang="en-US" dirty="0" err="1">
                <a:ea typeface="ＭＳ Ｐゴシック" charset="0"/>
                <a:cs typeface="+mn-cs"/>
              </a:rPr>
              <a:t>aquicludes</a:t>
            </a:r>
            <a:endParaRPr lang="en-US" dirty="0">
              <a:ea typeface="ＭＳ Ｐゴシック" charset="0"/>
              <a:cs typeface="+mn-cs"/>
            </a:endParaRP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pic>
        <p:nvPicPr>
          <p:cNvPr id="17412" name="Picture 1" descr="MPG_11e_Figure_09_28_L.jpg">
            <a:extLst>
              <a:ext uri="{FF2B5EF4-FFF2-40B4-BE49-F238E27FC236}">
                <a16:creationId xmlns:a16="http://schemas.microsoft.com/office/drawing/2014/main" id="{C5B6C0C4-EA92-4560-8618-3CB3457ED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7"/>
          <a:stretch>
            <a:fillRect/>
          </a:stretch>
        </p:blipFill>
        <p:spPr bwMode="auto">
          <a:xfrm>
            <a:off x="4608513" y="2590800"/>
            <a:ext cx="4383087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4241FB00-C6ED-48F7-9EBA-07E2C5B08A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53"/>
    </mc:Choice>
    <mc:Fallback>
      <p:transition spd="slow" advTm="58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93C1C575-72C1-4C54-ABE7-F2BADF15F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Groundwater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2E8B9B48-0882-490B-98DA-C49BCAC80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Zone of aeration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Topmost band in underground water supply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Water amount fluctuates rapidly with time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Zone of saturation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All pore spaces filled with water, called groundwater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Top of the zone is the water table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Well water drawn faster than replenished creates a cone of depression</a:t>
            </a: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6B520419-69BF-4CA0-8A86-B19BEF1A43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17"/>
    </mc:Choice>
    <mc:Fallback>
      <p:transition spd="slow" advTm="55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MPG_11e_Figure_09_29_L.jpg">
            <a:extLst>
              <a:ext uri="{FF2B5EF4-FFF2-40B4-BE49-F238E27FC236}">
                <a16:creationId xmlns:a16="http://schemas.microsoft.com/office/drawing/2014/main" id="{B14ED70D-AB9D-4A83-ACB8-146990C55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9"/>
          <a:stretch>
            <a:fillRect/>
          </a:stretch>
        </p:blipFill>
        <p:spPr bwMode="auto">
          <a:xfrm>
            <a:off x="304800" y="1220788"/>
            <a:ext cx="8534400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01D5FB66-E6DB-47CC-A61F-3A12F276BB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49"/>
    </mc:Choice>
    <mc:Fallback>
      <p:transition spd="slow" advTm="32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83160446-FE02-49BD-BC61-D2CED5F141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Groundwater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587DB48E-777A-4F14-8C6F-1973DDCB9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4054475" cy="5106988"/>
          </a:xfrm>
        </p:spPr>
        <p:txBody>
          <a:bodyPr/>
          <a:lstStyle/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Confined aquifer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Pressure at the great depth of the water will cause water to rise to </a:t>
            </a:r>
            <a:r>
              <a:rPr lang="en-US" dirty="0" err="1">
                <a:ea typeface="ＭＳ Ｐゴシック" charset="0"/>
              </a:rPr>
              <a:t>piezometric</a:t>
            </a:r>
            <a:r>
              <a:rPr lang="en-US" dirty="0">
                <a:ea typeface="ＭＳ Ｐゴシック" charset="0"/>
              </a:rPr>
              <a:t> surface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Artesian well versus sub-artesian</a:t>
            </a: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pic>
        <p:nvPicPr>
          <p:cNvPr id="21508" name="Picture 1" descr="MPG_11e_Figure_09_30_L.jpg">
            <a:extLst>
              <a:ext uri="{FF2B5EF4-FFF2-40B4-BE49-F238E27FC236}">
                <a16:creationId xmlns:a16="http://schemas.microsoft.com/office/drawing/2014/main" id="{CBEE40B0-0FC7-4F19-BFF2-EA3445C4D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6"/>
          <a:stretch>
            <a:fillRect/>
          </a:stretch>
        </p:blipFill>
        <p:spPr bwMode="auto">
          <a:xfrm>
            <a:off x="4419600" y="1676400"/>
            <a:ext cx="4610100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788C77A-C9D4-4E0C-B37B-BB707460DC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22"/>
    </mc:Choice>
    <mc:Fallback>
      <p:transition spd="slow" advTm="44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3E635D02-3651-410D-8EDC-3A703AC4EA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Groundwater Pollution:  Causes</a:t>
            </a:r>
          </a:p>
        </p:txBody>
      </p:sp>
      <p:sp>
        <p:nvSpPr>
          <p:cNvPr id="22531" name="Date Placeholder 2">
            <a:extLst>
              <a:ext uri="{FF2B5EF4-FFF2-40B4-BE49-F238E27FC236}">
                <a16:creationId xmlns:a16="http://schemas.microsoft.com/office/drawing/2014/main" id="{7F3E1077-887A-4AFE-A6AB-7CF5AD85867C}"/>
              </a:ext>
            </a:extLst>
          </p:cNvPr>
          <p:cNvSpPr>
            <a:spLocks noGrp="1"/>
          </p:cNvSpPr>
          <p:nvPr>
            <p:ph type="dt" sz="quarter" idx="4294967295"/>
          </p:nvPr>
        </p:nvSpPr>
        <p:spPr bwMode="auto">
          <a:xfrm>
            <a:off x="685800" y="6248400"/>
            <a:ext cx="7772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532" name="Footer Placeholder 3">
            <a:extLst>
              <a:ext uri="{FF2B5EF4-FFF2-40B4-BE49-F238E27FC236}">
                <a16:creationId xmlns:a16="http://schemas.microsoft.com/office/drawing/2014/main" id="{0EB03FEA-66C4-4F38-8F07-C17B488791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609600" y="6248400"/>
            <a:ext cx="5421313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2533" name="Rectangle 2">
            <a:extLst>
              <a:ext uri="{FF2B5EF4-FFF2-40B4-BE49-F238E27FC236}">
                <a16:creationId xmlns:a16="http://schemas.microsoft.com/office/drawing/2014/main" id="{2556D18B-5080-4E3C-9E5A-2113BE2AE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5375"/>
            <a:ext cx="9144000" cy="4492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2534" name="Line 4">
            <a:extLst>
              <a:ext uri="{FF2B5EF4-FFF2-40B4-BE49-F238E27FC236}">
                <a16:creationId xmlns:a16="http://schemas.microsoft.com/office/drawing/2014/main" id="{FA3B3DF3-8EFE-4593-AF3B-1A41A12A548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AB5A941B-25C7-4ED5-9673-A39181AF5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6713" y="1731963"/>
            <a:ext cx="4572000" cy="11906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EAEAEA"/>
              </a:buClr>
              <a:buFont typeface="Wingdings" panose="05000000000000000000" pitchFamily="2" charset="2"/>
              <a:buNone/>
            </a:pPr>
            <a:endParaRPr lang="en-US" altLang="en-US" sz="360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>
                <a:srgbClr val="EAEAEA"/>
              </a:buClr>
              <a:buFont typeface="Wingdings" panose="05000000000000000000" pitchFamily="2" charset="2"/>
              <a:buNone/>
            </a:pPr>
            <a:endParaRPr lang="en-US" altLang="en-US" sz="36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434EB988-87D9-42E1-AB3F-3347240C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7040563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Text Box 9">
            <a:extLst>
              <a:ext uri="{FF2B5EF4-FFF2-40B4-BE49-F238E27FC236}">
                <a16:creationId xmlns:a16="http://schemas.microsoft.com/office/drawing/2014/main" id="{38EF72B5-CD0F-42A8-A67B-71CAABE7F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8" y="3511550"/>
            <a:ext cx="1068387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Coal strip mine runoff</a:t>
            </a:r>
          </a:p>
        </p:txBody>
      </p:sp>
      <p:sp>
        <p:nvSpPr>
          <p:cNvPr id="22538" name="Text Box 10">
            <a:extLst>
              <a:ext uri="{FF2B5EF4-FFF2-40B4-BE49-F238E27FC236}">
                <a16:creationId xmlns:a16="http://schemas.microsoft.com/office/drawing/2014/main" id="{4299C01C-B61B-40F3-85B8-8B8B341F5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6738" y="4041775"/>
            <a:ext cx="9175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Pumping well</a:t>
            </a:r>
          </a:p>
        </p:txBody>
      </p:sp>
      <p:sp>
        <p:nvSpPr>
          <p:cNvPr id="22539" name="Text Box 11">
            <a:extLst>
              <a:ext uri="{FF2B5EF4-FFF2-40B4-BE49-F238E27FC236}">
                <a16:creationId xmlns:a16="http://schemas.microsoft.com/office/drawing/2014/main" id="{A26B4549-D52F-4D91-AD33-E99DF9400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713" y="4459288"/>
            <a:ext cx="1301750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Waste lagoon</a:t>
            </a:r>
          </a:p>
        </p:txBody>
      </p:sp>
      <p:sp>
        <p:nvSpPr>
          <p:cNvPr id="22540" name="Text Box 12">
            <a:extLst>
              <a:ext uri="{FF2B5EF4-FFF2-40B4-BE49-F238E27FC236}">
                <a16:creationId xmlns:a16="http://schemas.microsoft.com/office/drawing/2014/main" id="{F0FA6587-2E70-4DEF-AC05-A102B7FEC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5029200"/>
            <a:ext cx="102711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Accidental spills</a:t>
            </a:r>
          </a:p>
        </p:txBody>
      </p:sp>
      <p:sp>
        <p:nvSpPr>
          <p:cNvPr id="22541" name="Text Box 13">
            <a:extLst>
              <a:ext uri="{FF2B5EF4-FFF2-40B4-BE49-F238E27FC236}">
                <a16:creationId xmlns:a16="http://schemas.microsoft.com/office/drawing/2014/main" id="{DA9B881C-32E7-411D-88B7-B36509AE2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6122988"/>
            <a:ext cx="115093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Groundwater flow</a:t>
            </a:r>
          </a:p>
        </p:txBody>
      </p:sp>
      <p:sp>
        <p:nvSpPr>
          <p:cNvPr id="22542" name="Text Box 14">
            <a:extLst>
              <a:ext uri="{FF2B5EF4-FFF2-40B4-BE49-F238E27FC236}">
                <a16:creationId xmlns:a16="http://schemas.microsoft.com/office/drawing/2014/main" id="{897E3D74-A7C9-426C-B3DD-540856F9E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3" y="5789613"/>
            <a:ext cx="181451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Confined aquifer</a:t>
            </a:r>
          </a:p>
        </p:txBody>
      </p:sp>
      <p:sp>
        <p:nvSpPr>
          <p:cNvPr id="22543" name="Text Box 15">
            <a:extLst>
              <a:ext uri="{FF2B5EF4-FFF2-40B4-BE49-F238E27FC236}">
                <a16:creationId xmlns:a16="http://schemas.microsoft.com/office/drawing/2014/main" id="{3229415F-A355-4D41-9C13-70A95F21F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7800" y="5464175"/>
            <a:ext cx="96678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Discharge</a:t>
            </a:r>
          </a:p>
        </p:txBody>
      </p:sp>
      <p:sp>
        <p:nvSpPr>
          <p:cNvPr id="22544" name="Text Box 16">
            <a:extLst>
              <a:ext uri="{FF2B5EF4-FFF2-40B4-BE49-F238E27FC236}">
                <a16:creationId xmlns:a16="http://schemas.microsoft.com/office/drawing/2014/main" id="{F77D146F-74B3-4AE7-B2ED-F9FDE1B90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0563" y="4954588"/>
            <a:ext cx="194786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Leakage from faulty casing</a:t>
            </a:r>
          </a:p>
        </p:txBody>
      </p:sp>
      <p:sp>
        <p:nvSpPr>
          <p:cNvPr id="22545" name="Text Box 17">
            <a:extLst>
              <a:ext uri="{FF2B5EF4-FFF2-40B4-BE49-F238E27FC236}">
                <a16:creationId xmlns:a16="http://schemas.microsoft.com/office/drawing/2014/main" id="{4D884684-6C80-4358-8DE1-7CCB3C371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5425" y="3144838"/>
            <a:ext cx="2568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Hazardous waste injection well</a:t>
            </a:r>
          </a:p>
        </p:txBody>
      </p:sp>
      <p:sp>
        <p:nvSpPr>
          <p:cNvPr id="22546" name="Text Box 18">
            <a:extLst>
              <a:ext uri="{FF2B5EF4-FFF2-40B4-BE49-F238E27FC236}">
                <a16:creationId xmlns:a16="http://schemas.microsoft.com/office/drawing/2014/main" id="{11E8EAE3-A01E-43EA-8029-F0ED4EA35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3363913"/>
            <a:ext cx="1109662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Pesticides</a:t>
            </a:r>
          </a:p>
        </p:txBody>
      </p:sp>
      <p:sp>
        <p:nvSpPr>
          <p:cNvPr id="22547" name="Text Box 19">
            <a:extLst>
              <a:ext uri="{FF2B5EF4-FFF2-40B4-BE49-F238E27FC236}">
                <a16:creationId xmlns:a16="http://schemas.microsoft.com/office/drawing/2014/main" id="{26928A4B-36AB-4FD9-982B-04425DD49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450" y="4170363"/>
            <a:ext cx="1258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2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Gasoline station</a:t>
            </a:r>
          </a:p>
        </p:txBody>
      </p:sp>
      <p:sp>
        <p:nvSpPr>
          <p:cNvPr id="22548" name="Text Box 20">
            <a:extLst>
              <a:ext uri="{FF2B5EF4-FFF2-40B4-BE49-F238E27FC236}">
                <a16:creationId xmlns:a16="http://schemas.microsoft.com/office/drawing/2014/main" id="{BA3CDD44-E9B9-441A-83EC-35F43F06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641725"/>
            <a:ext cx="14097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Buried gasoline and solvent tank</a:t>
            </a:r>
          </a:p>
        </p:txBody>
      </p:sp>
      <p:sp>
        <p:nvSpPr>
          <p:cNvPr id="22549" name="Text Box 21">
            <a:extLst>
              <a:ext uri="{FF2B5EF4-FFF2-40B4-BE49-F238E27FC236}">
                <a16:creationId xmlns:a16="http://schemas.microsoft.com/office/drawing/2014/main" id="{32CEF761-375C-4313-8A01-5E102BB01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9725" y="4524375"/>
            <a:ext cx="78422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Sewer</a:t>
            </a:r>
          </a:p>
        </p:txBody>
      </p:sp>
      <p:sp>
        <p:nvSpPr>
          <p:cNvPr id="22550" name="Text Box 22">
            <a:extLst>
              <a:ext uri="{FF2B5EF4-FFF2-40B4-BE49-F238E27FC236}">
                <a16:creationId xmlns:a16="http://schemas.microsoft.com/office/drawing/2014/main" id="{F61FA05B-8518-415E-AC29-22018A33A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338" y="4000500"/>
            <a:ext cx="11398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Cesspool septic tank</a:t>
            </a:r>
          </a:p>
        </p:txBody>
      </p:sp>
      <p:sp>
        <p:nvSpPr>
          <p:cNvPr id="22551" name="Text Box 23">
            <a:extLst>
              <a:ext uri="{FF2B5EF4-FFF2-40B4-BE49-F238E27FC236}">
                <a16:creationId xmlns:a16="http://schemas.microsoft.com/office/drawing/2014/main" id="{718875D7-D16B-4077-AB39-F27FE56E6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175" y="3603625"/>
            <a:ext cx="95726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De-icing road salt</a:t>
            </a:r>
          </a:p>
        </p:txBody>
      </p:sp>
      <p:sp>
        <p:nvSpPr>
          <p:cNvPr id="22552" name="Text Box 24">
            <a:extLst>
              <a:ext uri="{FF2B5EF4-FFF2-40B4-BE49-F238E27FC236}">
                <a16:creationId xmlns:a16="http://schemas.microsoft.com/office/drawing/2014/main" id="{39E06306-972E-47D7-87A9-BA96635F90F6}"/>
              </a:ext>
            </a:extLst>
          </p:cNvPr>
          <p:cNvSpPr txBox="1">
            <a:spLocks noChangeArrowheads="1"/>
          </p:cNvSpPr>
          <p:nvPr/>
        </p:nvSpPr>
        <p:spPr bwMode="auto">
          <a:xfrm rot="-1463167">
            <a:off x="3111500" y="5710238"/>
            <a:ext cx="23860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Unconfined freshwater aquifer</a:t>
            </a:r>
          </a:p>
        </p:txBody>
      </p:sp>
      <p:sp>
        <p:nvSpPr>
          <p:cNvPr id="22553" name="Text Box 25">
            <a:extLst>
              <a:ext uri="{FF2B5EF4-FFF2-40B4-BE49-F238E27FC236}">
                <a16:creationId xmlns:a16="http://schemas.microsoft.com/office/drawing/2014/main" id="{389A8C39-4E52-4B85-9160-ED0737C21BFA}"/>
              </a:ext>
            </a:extLst>
          </p:cNvPr>
          <p:cNvSpPr txBox="1">
            <a:spLocks noChangeArrowheads="1"/>
          </p:cNvSpPr>
          <p:nvPr/>
        </p:nvSpPr>
        <p:spPr bwMode="auto">
          <a:xfrm rot="-1463167">
            <a:off x="3128963" y="6042025"/>
            <a:ext cx="22082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/>
              <a:t>Confined freshwater aquifer</a:t>
            </a:r>
          </a:p>
        </p:txBody>
      </p:sp>
      <p:sp>
        <p:nvSpPr>
          <p:cNvPr id="22554" name="Text Box 26">
            <a:extLst>
              <a:ext uri="{FF2B5EF4-FFF2-40B4-BE49-F238E27FC236}">
                <a16:creationId xmlns:a16="http://schemas.microsoft.com/office/drawing/2014/main" id="{ACC4D249-146A-4EA7-BFEF-BFFF311BA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25" y="4498975"/>
            <a:ext cx="12985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Water pumping well</a:t>
            </a:r>
          </a:p>
        </p:txBody>
      </p:sp>
      <p:sp>
        <p:nvSpPr>
          <p:cNvPr id="22555" name="Text Box 27">
            <a:extLst>
              <a:ext uri="{FF2B5EF4-FFF2-40B4-BE49-F238E27FC236}">
                <a16:creationId xmlns:a16="http://schemas.microsoft.com/office/drawing/2014/main" id="{988B54E1-5886-4F49-960E-F76DD792A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275" y="4745038"/>
            <a:ext cx="8747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400"/>
              </a:lnSpc>
              <a:spcBef>
                <a:spcPct val="0"/>
              </a:spcBef>
              <a:buFontTx/>
              <a:buNone/>
            </a:pPr>
            <a:r>
              <a:rPr lang="en-US" altLang="en-US" sz="1200"/>
              <a:t>Landfill</a:t>
            </a:r>
          </a:p>
        </p:txBody>
      </p:sp>
      <p:sp>
        <p:nvSpPr>
          <p:cNvPr id="22556" name="Line 28">
            <a:extLst>
              <a:ext uri="{FF2B5EF4-FFF2-40B4-BE49-F238E27FC236}">
                <a16:creationId xmlns:a16="http://schemas.microsoft.com/office/drawing/2014/main" id="{6F73B449-AD8B-45C8-9050-FA23002981E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19175" y="3960813"/>
            <a:ext cx="161925" cy="2508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7" name="Line 29">
            <a:extLst>
              <a:ext uri="{FF2B5EF4-FFF2-40B4-BE49-F238E27FC236}">
                <a16:creationId xmlns:a16="http://schemas.microsoft.com/office/drawing/2014/main" id="{08BB288A-B34B-404A-ABA6-1D755A7002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113" y="4260850"/>
            <a:ext cx="334962" cy="2095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Line 30">
            <a:extLst>
              <a:ext uri="{FF2B5EF4-FFF2-40B4-BE49-F238E27FC236}">
                <a16:creationId xmlns:a16="http://schemas.microsoft.com/office/drawing/2014/main" id="{DA90CF6F-6591-4EC1-98BB-63E768EF0D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66975" y="4711700"/>
            <a:ext cx="112713" cy="1841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9" name="Line 31">
            <a:extLst>
              <a:ext uri="{FF2B5EF4-FFF2-40B4-BE49-F238E27FC236}">
                <a16:creationId xmlns:a16="http://schemas.microsoft.com/office/drawing/2014/main" id="{C3329882-7675-4967-96D0-0B15CFE2ED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0913" y="4829175"/>
            <a:ext cx="90487" cy="200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0" name="Line 32">
            <a:extLst>
              <a:ext uri="{FF2B5EF4-FFF2-40B4-BE49-F238E27FC236}">
                <a16:creationId xmlns:a16="http://schemas.microsoft.com/office/drawing/2014/main" id="{617F0912-D382-4CC5-8C5F-2C5D99130C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0688" y="4878388"/>
            <a:ext cx="50800" cy="1000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1" name="Line 33">
            <a:extLst>
              <a:ext uri="{FF2B5EF4-FFF2-40B4-BE49-F238E27FC236}">
                <a16:creationId xmlns:a16="http://schemas.microsoft.com/office/drawing/2014/main" id="{137658A2-AFD4-41E9-9C65-E83AD93842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3225" y="3686175"/>
            <a:ext cx="374650" cy="333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2" name="Line 34">
            <a:extLst>
              <a:ext uri="{FF2B5EF4-FFF2-40B4-BE49-F238E27FC236}">
                <a16:creationId xmlns:a16="http://schemas.microsoft.com/office/drawing/2014/main" id="{D713086D-2347-4A6E-B6AB-07E5F3EABB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2175" y="4019550"/>
            <a:ext cx="80963" cy="7254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3" name="Line 35">
            <a:extLst>
              <a:ext uri="{FF2B5EF4-FFF2-40B4-BE49-F238E27FC236}">
                <a16:creationId xmlns:a16="http://schemas.microsoft.com/office/drawing/2014/main" id="{1BCD1F0F-A814-428C-B85E-7743D11A97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68875" y="4670425"/>
            <a:ext cx="152400" cy="1079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Line 36">
            <a:extLst>
              <a:ext uri="{FF2B5EF4-FFF2-40B4-BE49-F238E27FC236}">
                <a16:creationId xmlns:a16="http://schemas.microsoft.com/office/drawing/2014/main" id="{670693EF-9907-46D6-97FA-10DB758E29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00538" y="4102100"/>
            <a:ext cx="111125" cy="841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5" name="Line 37">
            <a:extLst>
              <a:ext uri="{FF2B5EF4-FFF2-40B4-BE49-F238E27FC236}">
                <a16:creationId xmlns:a16="http://schemas.microsoft.com/office/drawing/2014/main" id="{B2115A54-762A-430C-8747-B0B1B0AEB0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8100" y="4352925"/>
            <a:ext cx="101600" cy="150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6" name="Line 38">
            <a:extLst>
              <a:ext uri="{FF2B5EF4-FFF2-40B4-BE49-F238E27FC236}">
                <a16:creationId xmlns:a16="http://schemas.microsoft.com/office/drawing/2014/main" id="{A2858D0E-B375-4BEB-B6A6-24F53006F0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0563" y="5713413"/>
            <a:ext cx="222250" cy="133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7" name="Line 39">
            <a:extLst>
              <a:ext uri="{FF2B5EF4-FFF2-40B4-BE49-F238E27FC236}">
                <a16:creationId xmlns:a16="http://schemas.microsoft.com/office/drawing/2014/main" id="{127BB6DA-BF2C-4542-8CAB-D88C87EFD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2113" y="4995863"/>
            <a:ext cx="334962" cy="492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8" name="Line 40">
            <a:extLst>
              <a:ext uri="{FF2B5EF4-FFF2-40B4-BE49-F238E27FC236}">
                <a16:creationId xmlns:a16="http://schemas.microsoft.com/office/drawing/2014/main" id="{E4220DDE-1C36-4C66-9E25-FD5AE7F13D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5163" y="3417888"/>
            <a:ext cx="284162" cy="2682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9" name="Line 41">
            <a:extLst>
              <a:ext uri="{FF2B5EF4-FFF2-40B4-BE49-F238E27FC236}">
                <a16:creationId xmlns:a16="http://schemas.microsoft.com/office/drawing/2014/main" id="{6C2ACCEE-28BD-4103-9A15-2073025A45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6088" y="4745038"/>
            <a:ext cx="80962" cy="841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0" name="Line 42">
            <a:extLst>
              <a:ext uri="{FF2B5EF4-FFF2-40B4-BE49-F238E27FC236}">
                <a16:creationId xmlns:a16="http://schemas.microsoft.com/office/drawing/2014/main" id="{7C507431-3690-4CB8-9620-07E457C446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0150" y="5613400"/>
            <a:ext cx="263525" cy="5492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1" name="Line 43">
            <a:extLst>
              <a:ext uri="{FF2B5EF4-FFF2-40B4-BE49-F238E27FC236}">
                <a16:creationId xmlns:a16="http://schemas.microsoft.com/office/drawing/2014/main" id="{4C0E6919-949E-4EA3-A2B7-50307BECE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9825" y="5913438"/>
            <a:ext cx="333375" cy="2492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2" name="Text Box 45">
            <a:extLst>
              <a:ext uri="{FF2B5EF4-FFF2-40B4-BE49-F238E27FC236}">
                <a16:creationId xmlns:a16="http://schemas.microsoft.com/office/drawing/2014/main" id="{F97A7758-1507-458A-8879-FC58A6A23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1438" y="6553200"/>
            <a:ext cx="998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/>
              <a:t>Fig. 20-11</a:t>
            </a:r>
          </a:p>
        </p:txBody>
      </p:sp>
      <p:sp>
        <p:nvSpPr>
          <p:cNvPr id="22573" name="TextBox 44">
            <a:extLst>
              <a:ext uri="{FF2B5EF4-FFF2-40B4-BE49-F238E27FC236}">
                <a16:creationId xmlns:a16="http://schemas.microsoft.com/office/drawing/2014/main" id="{8E919944-8606-4FFB-9575-3BF1371D3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676400"/>
            <a:ext cx="2393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Monitor aquifers</a:t>
            </a:r>
          </a:p>
        </p:txBody>
      </p:sp>
      <p:sp>
        <p:nvSpPr>
          <p:cNvPr id="22574" name="TextBox 45">
            <a:extLst>
              <a:ext uri="{FF2B5EF4-FFF2-40B4-BE49-F238E27FC236}">
                <a16:creationId xmlns:a16="http://schemas.microsoft.com/office/drawing/2014/main" id="{31F9B60E-9E37-4DB5-86D2-42D9590B9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188" y="1219200"/>
            <a:ext cx="3833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Hazardous waste Disposal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BF043EB2-9357-453B-922F-B33CDB525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Tm="410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120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99C8B898-6D34-4118-AF6E-95A917646B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Hydrologic Cycle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EB4C3C5-4B9F-41FC-9CC0-26C12A4C1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141413"/>
            <a:ext cx="4283075" cy="51069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pitchFamily="84" charset="-128"/>
              </a:rPr>
              <a:t>Bulk of Earth</a:t>
            </a:r>
            <a:r>
              <a:rPr lang="ja-JP" altLang="en-US" dirty="0">
                <a:ea typeface="ＭＳ Ｐゴシック" pitchFamily="84" charset="-128"/>
              </a:rPr>
              <a:t>’</a:t>
            </a:r>
            <a:r>
              <a:rPr lang="en-US" altLang="ja-JP" dirty="0">
                <a:ea typeface="ＭＳ Ｐゴシック" pitchFamily="84" charset="-128"/>
              </a:rPr>
              <a:t>s moisture (99%) is in storage in oceans, lakes, rivers, glacial ice, or rocks beneath the surface</a:t>
            </a:r>
          </a:p>
          <a:p>
            <a:pPr eaLnBrk="1" hangingPunct="1">
              <a:defRPr/>
            </a:pPr>
            <a:r>
              <a:rPr lang="en-US" dirty="0">
                <a:ea typeface="ＭＳ Ｐゴシック" pitchFamily="84" charset="-128"/>
              </a:rPr>
              <a:t>Remaining fraction involved in a continuous sequence of movement and change</a:t>
            </a:r>
          </a:p>
          <a:p>
            <a:pPr eaLnBrk="1" hangingPunct="1">
              <a:defRPr/>
            </a:pPr>
            <a:r>
              <a:rPr lang="en-US" dirty="0">
                <a:ea typeface="ＭＳ Ｐゴシック" pitchFamily="84" charset="-128"/>
              </a:rPr>
              <a:t>Movement is the hydrologic cycle</a:t>
            </a:r>
          </a:p>
          <a:p>
            <a:pPr>
              <a:defRPr/>
            </a:pPr>
            <a:endParaRPr lang="en-US" dirty="0">
              <a:ea typeface="ＭＳ Ｐゴシック" pitchFamily="84" charset="-128"/>
            </a:endParaRPr>
          </a:p>
        </p:txBody>
      </p:sp>
      <p:pic>
        <p:nvPicPr>
          <p:cNvPr id="6148" name="Picture 1" descr="MPG_11e_Figure_09_01_L.jpg">
            <a:extLst>
              <a:ext uri="{FF2B5EF4-FFF2-40B4-BE49-F238E27FC236}">
                <a16:creationId xmlns:a16="http://schemas.microsoft.com/office/drawing/2014/main" id="{74B0C69A-3EA9-48F2-A5FC-83081FB84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"/>
          <a:stretch>
            <a:fillRect/>
          </a:stretch>
        </p:blipFill>
        <p:spPr bwMode="auto">
          <a:xfrm>
            <a:off x="4495800" y="1771650"/>
            <a:ext cx="452913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6F4624AF-F984-4423-9DEE-A39BA0963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59"/>
    </mc:Choice>
    <mc:Fallback>
      <p:transition spd="slow" advTm="38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72A4AFF-0A26-411A-9D6C-56D1DC229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Hydrologic Cycle</a:t>
            </a:r>
          </a:p>
        </p:txBody>
      </p:sp>
      <p:pic>
        <p:nvPicPr>
          <p:cNvPr id="7171" name="Picture 2" descr="MPG_11e_Figure_09_02_L.jpg">
            <a:extLst>
              <a:ext uri="{FF2B5EF4-FFF2-40B4-BE49-F238E27FC236}">
                <a16:creationId xmlns:a16="http://schemas.microsoft.com/office/drawing/2014/main" id="{D4F2AF5B-4D44-410B-8C36-BB674B33B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1"/>
          <a:stretch>
            <a:fillRect/>
          </a:stretch>
        </p:blipFill>
        <p:spPr bwMode="auto">
          <a:xfrm>
            <a:off x="1600200" y="1295400"/>
            <a:ext cx="7418388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3E9C-05D0-4BE1-8883-21FCF1DF9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8637588" cy="54864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765F4E86-CCB9-4B5D-87A8-1D6839FED1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27"/>
    </mc:Choice>
    <mc:Fallback>
      <p:transition spd="slow" advTm="77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A94889AE-DE3F-4A5A-B3AA-6654C522F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Oceans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AAA5E7DA-38AA-41B3-8CCA-86B3BE4A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51069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pitchFamily="84" charset="-128"/>
              </a:rPr>
              <a:t>Vast majority of surface is oceans</a:t>
            </a:r>
          </a:p>
          <a:p>
            <a:pPr eaLnBrk="1" hangingPunct="1">
              <a:defRPr/>
            </a:pPr>
            <a:r>
              <a:rPr lang="en-US" dirty="0">
                <a:ea typeface="ＭＳ Ｐゴシック" pitchFamily="84" charset="-128"/>
              </a:rPr>
              <a:t>Number of oceans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pitchFamily="84" charset="-128"/>
              </a:rPr>
              <a:t>Four principal parts 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pitchFamily="84" charset="-128"/>
              </a:rPr>
              <a:t>Pacific – largest, occupies 1/3 of total Earth surface area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pitchFamily="84" charset="-128"/>
              </a:rPr>
              <a:t>Atlantic – less than half the size of the Pacific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pitchFamily="84" charset="-128"/>
              </a:rPr>
              <a:t>Indian – Slightly smaller than Atlantic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pitchFamily="84" charset="-128"/>
              </a:rPr>
              <a:t>Arctic – small and shallow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6577B53E-3AC4-4DC6-92A9-D908D4DB7E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89"/>
    </mc:Choice>
    <mc:Fallback>
      <p:transition spd="slow" advTm="27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63226208-1E03-4EFA-A7DF-4D78C4D59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Oceans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7CCD7C2A-3B8C-42FB-AEC8-D65C28C75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51069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The primary oceans and seas</a:t>
            </a: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pic>
        <p:nvPicPr>
          <p:cNvPr id="9220" name="Picture 1" descr="MPG_11e_Figure_09_04_L.jpg">
            <a:extLst>
              <a:ext uri="{FF2B5EF4-FFF2-40B4-BE49-F238E27FC236}">
                <a16:creationId xmlns:a16="http://schemas.microsoft.com/office/drawing/2014/main" id="{1CE603EF-3BCC-465B-9E01-B86D8C14F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"/>
          <a:stretch>
            <a:fillRect/>
          </a:stretch>
        </p:blipFill>
        <p:spPr bwMode="auto">
          <a:xfrm>
            <a:off x="1143000" y="1689100"/>
            <a:ext cx="693420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61D1A545-6637-4F33-8F9C-56EC6DBB7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5"/>
    </mc:Choice>
    <mc:Fallback>
      <p:transition spd="slow" advTm="10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BC2EC878-149D-4D55-9CC5-71BCD69E3A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Oceans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EDB0895C-A726-46F9-A544-0C730AA8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141413"/>
            <a:ext cx="4359275" cy="51069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Characteristics of ocean waters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Chemical composition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Sodium and chlorine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Salinity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Increasing acidity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Carbon dioxide absorbed by ocean water creates carbonic acid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charset="0"/>
              </a:rPr>
              <a:t>Affects the ability of microscopic creatures to build shells and exoskeletons</a:t>
            </a: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pic>
        <p:nvPicPr>
          <p:cNvPr id="10244" name="Picture 1" descr="MPG_11e_Figure_09_06_L.jpg">
            <a:extLst>
              <a:ext uri="{FF2B5EF4-FFF2-40B4-BE49-F238E27FC236}">
                <a16:creationId xmlns:a16="http://schemas.microsoft.com/office/drawing/2014/main" id="{24F6194A-9B90-4594-9BBE-06C933839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8"/>
          <a:stretch>
            <a:fillRect/>
          </a:stretch>
        </p:blipFill>
        <p:spPr bwMode="auto">
          <a:xfrm>
            <a:off x="4572000" y="1320800"/>
            <a:ext cx="4465638" cy="267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2" descr="MPG_11e_Figure_09_07_L.jpg">
            <a:extLst>
              <a:ext uri="{FF2B5EF4-FFF2-40B4-BE49-F238E27FC236}">
                <a16:creationId xmlns:a16="http://schemas.microsoft.com/office/drawing/2014/main" id="{C556EA8C-C3D5-433B-BEA0-61AF9768C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4191000"/>
            <a:ext cx="2908300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19126F56-D748-4452-98C7-65F352486B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08"/>
    </mc:Choice>
    <mc:Fallback>
      <p:transition spd="slow" advTm="90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ADF3B57-7D5E-40E1-88B5-091D189D8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Oceans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90A085E7-1155-431C-9D87-FAEF55C4D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pitchFamily="84" charset="-128"/>
              </a:rPr>
              <a:t>Characteristics of ocean waters (cont.)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pitchFamily="84" charset="-128"/>
              </a:rPr>
              <a:t>Temperature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pitchFamily="84" charset="-128"/>
              </a:rPr>
              <a:t>Decreases with increasing latitude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pitchFamily="84" charset="-128"/>
              </a:rPr>
              <a:t>Ranges from near 80</a:t>
            </a:r>
            <a:r>
              <a:rPr lang="en-US" dirty="0">
                <a:latin typeface="Arial Unicode MS"/>
                <a:ea typeface="Arial Unicode MS"/>
                <a:cs typeface="Arial Unicode MS"/>
              </a:rPr>
              <a:t>°</a:t>
            </a:r>
            <a:r>
              <a:rPr lang="en-US" dirty="0">
                <a:ea typeface="ＭＳ Ｐゴシック" pitchFamily="84" charset="-128"/>
              </a:rPr>
              <a:t>F to near 28</a:t>
            </a:r>
            <a:r>
              <a:rPr lang="en-US" dirty="0">
                <a:latin typeface="Arial Unicode MS"/>
                <a:ea typeface="Arial Unicode MS"/>
                <a:cs typeface="Arial Unicode MS"/>
              </a:rPr>
              <a:t>°</a:t>
            </a:r>
            <a:r>
              <a:rPr lang="en-US" dirty="0">
                <a:ea typeface="ＭＳ Ｐゴシック" pitchFamily="84" charset="-128"/>
              </a:rPr>
              <a:t>F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pitchFamily="84" charset="-128"/>
              </a:rPr>
              <a:t>Density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pitchFamily="84" charset="-128"/>
              </a:rPr>
              <a:t>High temperature means low density</a:t>
            </a:r>
          </a:p>
          <a:p>
            <a:pPr lvl="2" eaLnBrk="1" hangingPunct="1">
              <a:defRPr/>
            </a:pPr>
            <a:r>
              <a:rPr lang="en-US" dirty="0">
                <a:ea typeface="ＭＳ Ｐゴシック" pitchFamily="84" charset="-128"/>
              </a:rPr>
              <a:t>High salinity means high density</a:t>
            </a:r>
          </a:p>
          <a:p>
            <a:pPr>
              <a:defRPr/>
            </a:pPr>
            <a:endParaRPr lang="en-US" dirty="0">
              <a:ea typeface="ＭＳ Ｐゴシック" pitchFamily="84" charset="-128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8700CC9D-E41E-4A41-94CA-BA5E92B4E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57"/>
    </mc:Choice>
    <mc:Fallback>
      <p:transition spd="slow" advTm="31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0FC4FB6F-449E-48E4-B236-C340A26D18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Movement of Ocean Waters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257C03E8-EEE9-4628-88B9-32ABC096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8458200" cy="510698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Three primary groupings: tides, currents, and waves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Tides 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Bulges in sea surface in some places that are compensated by sinks in the surface at other places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Significant in shallow water areas for horizontal placement </a:t>
            </a:r>
            <a:br>
              <a:rPr lang="en-US" dirty="0">
                <a:ea typeface="ＭＳ Ｐゴシック" charset="0"/>
              </a:rPr>
            </a:br>
            <a:r>
              <a:rPr lang="en-US" dirty="0">
                <a:ea typeface="ＭＳ Ｐゴシック" charset="0"/>
              </a:rPr>
              <a:t>of water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Causes of tides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Gravitational attraction of Moon (lunar tides) and Sun (solar tides)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More gravitational force on the side of Earth facing the Moon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More centripetal force on opposite side to keep Earth in orbit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charset="0"/>
              </a:rPr>
              <a:t>Two bulges form on opposite sides of planet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5ACD0721-6511-4ECE-A2C5-1979F6099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86"/>
    </mc:Choice>
    <mc:Fallback>
      <p:transition spd="slow" advTm="38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63459348-6ABE-4535-82F9-DA781EA19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Movement of Ocean Waters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C170326-03B7-4DED-A6CD-E8510457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141413"/>
            <a:ext cx="4359275" cy="5106987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pitchFamily="84" charset="-128"/>
              </a:rPr>
              <a:t>Activity/Animation</a:t>
            </a:r>
          </a:p>
          <a:p>
            <a:pPr>
              <a:defRPr/>
            </a:pPr>
            <a:endParaRPr lang="en-US" dirty="0">
              <a:ea typeface="ＭＳ Ｐゴシック" pitchFamily="84" charset="-128"/>
            </a:endParaRPr>
          </a:p>
        </p:txBody>
      </p:sp>
      <p:pic>
        <p:nvPicPr>
          <p:cNvPr id="13316" name="Picture 1" descr="MPG_11e_Figure_09_08_L.jpg">
            <a:extLst>
              <a:ext uri="{FF2B5EF4-FFF2-40B4-BE49-F238E27FC236}">
                <a16:creationId xmlns:a16="http://schemas.microsoft.com/office/drawing/2014/main" id="{9B1954EA-51DF-44DD-A1E9-ABFD3EA56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"/>
          <a:stretch>
            <a:fillRect/>
          </a:stretch>
        </p:blipFill>
        <p:spPr bwMode="auto">
          <a:xfrm>
            <a:off x="5494338" y="838200"/>
            <a:ext cx="2735262" cy="562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60A17EE2-6C2B-4F32-93F2-1E46F89C1A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48"/>
    </mc:Choice>
    <mc:Fallback>
      <p:transition spd="slow" advTm="23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2"/>
</p:tagLst>
</file>

<file path=ppt/theme/theme1.xml><?xml version="1.0" encoding="utf-8"?>
<a:theme xmlns:a="http://schemas.openxmlformats.org/drawingml/2006/main" name="HA5Lect_template">
  <a:themeElements>
    <a:clrScheme name="HA5Lec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5Lect_templat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A5Lec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gtk_01:Applications (Mac OS 9):Microsoft Office 2001:Templates:My Templates:HA5Lect_template.pot</Template>
  <TotalTime>1316</TotalTime>
  <Words>497</Words>
  <Application>Microsoft Office PowerPoint</Application>
  <PresentationFormat>On-screen Show (4:3)</PresentationFormat>
  <Paragraphs>113</Paragraphs>
  <Slides>16</Slides>
  <Notes>3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MS PGothic</vt:lpstr>
      <vt:lpstr>Times New Roman</vt:lpstr>
      <vt:lpstr>Arial Unicode MS</vt:lpstr>
      <vt:lpstr>Wingdings</vt:lpstr>
      <vt:lpstr>ヒラギノ角ゴ Pro W3</vt:lpstr>
      <vt:lpstr>HA5Lect_template</vt:lpstr>
      <vt:lpstr>Chapter 9 The Hydrosphere</vt:lpstr>
      <vt:lpstr>The Hydrologic Cycle</vt:lpstr>
      <vt:lpstr>The Hydrologic Cycle</vt:lpstr>
      <vt:lpstr>The Oceans</vt:lpstr>
      <vt:lpstr>The Oceans</vt:lpstr>
      <vt:lpstr>The Oceans</vt:lpstr>
      <vt:lpstr>The Oceans</vt:lpstr>
      <vt:lpstr>Movement of Ocean Waters</vt:lpstr>
      <vt:lpstr>Movement of Ocean Waters</vt:lpstr>
      <vt:lpstr>Movement of Ocean Waters</vt:lpstr>
      <vt:lpstr>Groundwater</vt:lpstr>
      <vt:lpstr>Groundwater</vt:lpstr>
      <vt:lpstr>Groundwater</vt:lpstr>
      <vt:lpstr>PowerPoint Presentation</vt:lpstr>
      <vt:lpstr>Groundwater</vt:lpstr>
      <vt:lpstr>Groundwater Pollution:  Causes</vt:lpstr>
    </vt:vector>
  </TitlesOfParts>
  <Company>뿿ˤʤ㏘뿿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U</dc:creator>
  <cp:lastModifiedBy>greg57</cp:lastModifiedBy>
  <cp:revision>176</cp:revision>
  <dcterms:created xsi:type="dcterms:W3CDTF">2007-09-26T05:29:17Z</dcterms:created>
  <dcterms:modified xsi:type="dcterms:W3CDTF">2017-10-26T17:34:43Z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